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93" r:id="rId2"/>
    <p:sldId id="259" r:id="rId3"/>
    <p:sldId id="290" r:id="rId4"/>
    <p:sldId id="260" r:id="rId5"/>
    <p:sldId id="269" r:id="rId6"/>
    <p:sldId id="267" r:id="rId7"/>
    <p:sldId id="268" r:id="rId8"/>
    <p:sldId id="270" r:id="rId9"/>
    <p:sldId id="271" r:id="rId10"/>
    <p:sldId id="272" r:id="rId11"/>
    <p:sldId id="273" r:id="rId12"/>
    <p:sldId id="274" r:id="rId13"/>
    <p:sldId id="282" r:id="rId14"/>
    <p:sldId id="275" r:id="rId15"/>
    <p:sldId id="261" r:id="rId16"/>
    <p:sldId id="276" r:id="rId17"/>
    <p:sldId id="262" r:id="rId18"/>
    <p:sldId id="277" r:id="rId19"/>
    <p:sldId id="263" r:id="rId20"/>
    <p:sldId id="264" r:id="rId21"/>
    <p:sldId id="289" r:id="rId22"/>
    <p:sldId id="266" r:id="rId23"/>
    <p:sldId id="283" r:id="rId24"/>
    <p:sldId id="285" r:id="rId25"/>
    <p:sldId id="287" r:id="rId26"/>
    <p:sldId id="288" r:id="rId27"/>
    <p:sldId id="291"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8889758-7A25-4022-A156-27750ABFD081}">
          <p14:sldIdLst>
            <p14:sldId id="293"/>
            <p14:sldId id="259"/>
            <p14:sldId id="290"/>
            <p14:sldId id="260"/>
            <p14:sldId id="269"/>
            <p14:sldId id="267"/>
            <p14:sldId id="268"/>
            <p14:sldId id="270"/>
            <p14:sldId id="271"/>
            <p14:sldId id="272"/>
            <p14:sldId id="273"/>
            <p14:sldId id="274"/>
            <p14:sldId id="282"/>
            <p14:sldId id="275"/>
            <p14:sldId id="261"/>
            <p14:sldId id="276"/>
            <p14:sldId id="262"/>
            <p14:sldId id="277"/>
            <p14:sldId id="263"/>
            <p14:sldId id="264"/>
            <p14:sldId id="289"/>
            <p14:sldId id="266"/>
            <p14:sldId id="283"/>
            <p14:sldId id="285"/>
            <p14:sldId id="287"/>
            <p14:sldId id="288"/>
            <p14:sldId id="291"/>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4662" autoAdjust="0"/>
  </p:normalViewPr>
  <p:slideViewPr>
    <p:cSldViewPr>
      <p:cViewPr varScale="1">
        <p:scale>
          <a:sx n="70" d="100"/>
          <a:sy n="70" d="100"/>
        </p:scale>
        <p:origin x="-1518" y="-90"/>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sz="3600" dirty="0">
                <a:solidFill>
                  <a:srgbClr val="675E47"/>
                </a:solidFill>
                <a:cs typeface="AF_Unizah " pitchFamily="2" charset="-78"/>
              </a:rPr>
              <a:t>إطاحة </a:t>
            </a:r>
            <a:r>
              <a:rPr lang="ar-EG" sz="3600">
                <a:solidFill>
                  <a:srgbClr val="675E47"/>
                </a:solidFill>
                <a:cs typeface="AF_Unizah " pitchFamily="2" charset="-78"/>
              </a:rPr>
              <a:t>المطرقة </a:t>
            </a:r>
            <a:r>
              <a:rPr lang="ar-EG" sz="3600" smtClean="0">
                <a:solidFill>
                  <a:srgbClr val="675E47"/>
                </a:solidFill>
                <a:cs typeface="AF_Unizah " pitchFamily="2" charset="-78"/>
              </a:rPr>
              <a:t> محاضرة رقم 3</a:t>
            </a:r>
            <a:endParaRPr lang="ar-EG" dirty="0">
              <a:cs typeface="AF_Unizah " pitchFamily="2" charset="-78"/>
            </a:endParaRPr>
          </a:p>
        </p:txBody>
      </p:sp>
      <p:sp>
        <p:nvSpPr>
          <p:cNvPr id="3" name="Content Placeholder 2"/>
          <p:cNvSpPr>
            <a:spLocks noGrp="1"/>
          </p:cNvSpPr>
          <p:nvPr>
            <p:ph idx="1"/>
          </p:nvPr>
        </p:nvSpPr>
        <p:spPr/>
        <p:txBody>
          <a:bodyPr/>
          <a:lstStyle/>
          <a:p>
            <a:pPr marL="365760" lvl="0" indent="-365760" algn="ctr">
              <a:buClr>
                <a:srgbClr val="873624"/>
              </a:buClr>
              <a:buFont typeface="Wingdings" pitchFamily="2" charset="2"/>
              <a:buChar char=""/>
              <a:defRPr/>
            </a:pPr>
            <a:r>
              <a:rPr lang="ar-EG" sz="2400" dirty="0">
                <a:solidFill>
                  <a:prstClr val="black">
                    <a:lumMod val="85000"/>
                    <a:lumOff val="15000"/>
                  </a:prstClr>
                </a:solidFill>
                <a:latin typeface="Book Antiqua"/>
                <a:cs typeface="AF_Unizah " pitchFamily="2" charset="-78"/>
              </a:rPr>
              <a:t>إعداد</a:t>
            </a:r>
          </a:p>
          <a:p>
            <a:pPr marL="365760" lvl="0" indent="-365760" algn="ctr">
              <a:buClr>
                <a:srgbClr val="873624"/>
              </a:buClr>
              <a:buFont typeface="Wingdings" pitchFamily="2" charset="2"/>
              <a:buChar char=""/>
              <a:defRPr/>
            </a:pPr>
            <a:r>
              <a:rPr lang="ar-EG" sz="2400" dirty="0">
                <a:solidFill>
                  <a:prstClr val="black">
                    <a:lumMod val="85000"/>
                    <a:lumOff val="15000"/>
                  </a:prstClr>
                </a:solidFill>
                <a:latin typeface="Book Antiqua"/>
                <a:cs typeface="AF_Unizah " pitchFamily="2" charset="-78"/>
              </a:rPr>
              <a:t> دكتور / محمود عبد المنعم غنيم </a:t>
            </a:r>
          </a:p>
          <a:p>
            <a:pPr marL="365760" lvl="0" indent="-365760" algn="ctr">
              <a:buClr>
                <a:srgbClr val="873624"/>
              </a:buClr>
              <a:buFont typeface="Wingdings" pitchFamily="2" charset="2"/>
              <a:buChar char=""/>
              <a:defRPr/>
            </a:pPr>
            <a:r>
              <a:rPr lang="ar-EG" sz="2400" dirty="0" smtClean="0">
                <a:solidFill>
                  <a:prstClr val="black">
                    <a:lumMod val="85000"/>
                    <a:lumOff val="15000"/>
                  </a:prstClr>
                </a:solidFill>
                <a:latin typeface="Book Antiqua"/>
                <a:cs typeface="AF_Unizah " pitchFamily="2" charset="-78"/>
              </a:rPr>
              <a:t>دكتور </a:t>
            </a:r>
            <a:r>
              <a:rPr lang="ar-EG" sz="2400" dirty="0">
                <a:solidFill>
                  <a:prstClr val="black">
                    <a:lumMod val="85000"/>
                    <a:lumOff val="15000"/>
                  </a:prstClr>
                </a:solidFill>
                <a:latin typeface="Book Antiqua"/>
                <a:cs typeface="AF_Unizah " pitchFamily="2" charset="-78"/>
              </a:rPr>
              <a:t>بقسم نظريات وتطبيقات مسابقات الميدان والمضمار بكلية </a:t>
            </a:r>
            <a:r>
              <a:rPr lang="ar-EG" sz="2400" dirty="0" smtClean="0">
                <a:solidFill>
                  <a:prstClr val="black">
                    <a:lumMod val="85000"/>
                    <a:lumOff val="15000"/>
                  </a:prstClr>
                </a:solidFill>
                <a:latin typeface="Book Antiqua"/>
                <a:cs typeface="AF_Unizah " pitchFamily="2" charset="-78"/>
              </a:rPr>
              <a:t>التربية الرياضية </a:t>
            </a:r>
            <a:r>
              <a:rPr lang="ar-EG" sz="2400" dirty="0">
                <a:solidFill>
                  <a:prstClr val="black">
                    <a:lumMod val="85000"/>
                    <a:lumOff val="15000"/>
                  </a:prstClr>
                </a:solidFill>
                <a:latin typeface="Book Antiqua"/>
                <a:cs typeface="AF_Unizah " pitchFamily="2" charset="-78"/>
              </a:rPr>
              <a:t>جامعة بنها </a:t>
            </a:r>
          </a:p>
          <a:p>
            <a:pPr marL="365760" lvl="0" indent="-365760" algn="ctr">
              <a:buClr>
                <a:srgbClr val="873624"/>
              </a:buClr>
              <a:buFont typeface="Wingdings" pitchFamily="2" charset="2"/>
              <a:buChar char=""/>
              <a:defRPr/>
            </a:pPr>
            <a:r>
              <a:rPr lang="ar-EG" sz="2400" dirty="0">
                <a:solidFill>
                  <a:prstClr val="black">
                    <a:lumMod val="85000"/>
                    <a:lumOff val="15000"/>
                  </a:prstClr>
                </a:solidFill>
                <a:latin typeface="Book Antiqua"/>
                <a:cs typeface="AF_Unizah " pitchFamily="2" charset="-78"/>
              </a:rPr>
              <a:t>وعضو بوحدة القياس والتقويم بكلية </a:t>
            </a:r>
            <a:r>
              <a:rPr lang="ar-EG" sz="2400">
                <a:solidFill>
                  <a:prstClr val="black">
                    <a:lumMod val="85000"/>
                    <a:lumOff val="15000"/>
                  </a:prstClr>
                </a:solidFill>
                <a:latin typeface="Book Antiqua"/>
                <a:cs typeface="AF_Unizah " pitchFamily="2" charset="-78"/>
              </a:rPr>
              <a:t>التربية </a:t>
            </a:r>
            <a:r>
              <a:rPr lang="ar-EG" sz="2400" smtClean="0">
                <a:solidFill>
                  <a:prstClr val="black">
                    <a:lumMod val="85000"/>
                    <a:lumOff val="15000"/>
                  </a:prstClr>
                </a:solidFill>
                <a:latin typeface="Book Antiqua"/>
                <a:cs typeface="AF_Unizah " pitchFamily="2" charset="-78"/>
              </a:rPr>
              <a:t>الرياضية </a:t>
            </a:r>
            <a:r>
              <a:rPr lang="ar-EG" sz="2400" dirty="0">
                <a:solidFill>
                  <a:prstClr val="black">
                    <a:lumMod val="85000"/>
                    <a:lumOff val="15000"/>
                  </a:prstClr>
                </a:solidFill>
                <a:latin typeface="Book Antiqua"/>
                <a:cs typeface="AF_Unizah " pitchFamily="2" charset="-78"/>
              </a:rPr>
              <a:t>جامعة بنها </a:t>
            </a:r>
          </a:p>
          <a:p>
            <a:endParaRPr lang="ar-EG" dirty="0"/>
          </a:p>
        </p:txBody>
      </p:sp>
    </p:spTree>
    <p:extLst>
      <p:ext uri="{BB962C8B-B14F-4D97-AF65-F5344CB8AC3E}">
        <p14:creationId xmlns:p14="http://schemas.microsoft.com/office/powerpoint/2010/main" val="64351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700"/>
            <a:ext cx="7620000" cy="1143000"/>
          </a:xfrm>
        </p:spPr>
        <p:txBody>
          <a:bodyPr/>
          <a:lstStyle/>
          <a:p>
            <a:pPr algn="ctr"/>
            <a:r>
              <a:rPr lang="ar-EG" sz="3600" dirty="0" smtClean="0">
                <a:solidFill>
                  <a:srgbClr val="675E47"/>
                </a:solidFill>
                <a:latin typeface="Calibri"/>
                <a:ea typeface="Calibri"/>
              </a:rPr>
              <a:t>شكل </a:t>
            </a:r>
            <a:r>
              <a:rPr lang="ar-SA" sz="3600" dirty="0" smtClean="0">
                <a:solidFill>
                  <a:srgbClr val="675E47"/>
                </a:solidFill>
                <a:latin typeface="Calibri"/>
                <a:ea typeface="Calibri"/>
              </a:rPr>
              <a:t>الدورانات</a:t>
            </a:r>
            <a:endParaRPr lang="ar-E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00200"/>
            <a:ext cx="5867400" cy="3962400"/>
          </a:xfrm>
        </p:spPr>
      </p:pic>
      <p:sp>
        <p:nvSpPr>
          <p:cNvPr id="7" name="Cube 6"/>
          <p:cNvSpPr/>
          <p:nvPr/>
        </p:nvSpPr>
        <p:spPr>
          <a:xfrm>
            <a:off x="5981700" y="478809"/>
            <a:ext cx="1143000" cy="762000"/>
          </a:xfrm>
          <a:prstGeom prst="cube">
            <a:avLst/>
          </a:prstGeom>
          <a:ln>
            <a:solidFill>
              <a:srgbClr val="00B050"/>
            </a:solidFill>
          </a:ln>
        </p:spPr>
        <p:style>
          <a:lnRef idx="1">
            <a:schemeClr val="accent4"/>
          </a:lnRef>
          <a:fillRef idx="2">
            <a:schemeClr val="accent4"/>
          </a:fillRef>
          <a:effectRef idx="1">
            <a:schemeClr val="accent4"/>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EG"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47301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381000"/>
            <a:ext cx="4114800" cy="1295400"/>
          </a:xfrm>
        </p:spPr>
        <p:txBody>
          <a:bodyPr>
            <a:normAutofit/>
          </a:bodyPr>
          <a:lstStyle/>
          <a:p>
            <a:pPr algn="r"/>
            <a:r>
              <a:rPr lang="ar-EG" sz="1700" b="0" cap="none" spc="30" dirty="0">
                <a:solidFill>
                  <a:srgbClr val="FFFFFF"/>
                </a:solidFill>
                <a:ea typeface="+mn-ea"/>
                <a:cs typeface="Tahoma" pitchFamily="34" charset="0"/>
              </a:rPr>
              <a:t>خامساً : </a:t>
            </a:r>
            <a:r>
              <a:rPr lang="ar-EG" sz="1700" b="0" cap="none" spc="30" dirty="0" smtClean="0">
                <a:solidFill>
                  <a:srgbClr val="FFFFFF"/>
                </a:solidFill>
                <a:latin typeface="Andalus" pitchFamily="18" charset="-78"/>
                <a:ea typeface="+mn-ea"/>
                <a:cs typeface="Andalus" pitchFamily="18" charset="-78"/>
              </a:rPr>
              <a:t>إطاحة</a:t>
            </a:r>
            <a:r>
              <a:rPr lang="ar-EG" sz="2200" dirty="0" smtClean="0">
                <a:latin typeface="Andalus" pitchFamily="18" charset="-78"/>
                <a:cs typeface="Andalus" pitchFamily="18" charset="-78"/>
              </a:rPr>
              <a:t>رابعاً: </a:t>
            </a:r>
            <a:r>
              <a:rPr lang="ar-EG" sz="2200" dirty="0">
                <a:latin typeface="Andalus" pitchFamily="18" charset="-78"/>
                <a:cs typeface="Andalus" pitchFamily="18" charset="-78"/>
              </a:rPr>
              <a:t>إطاحة </a:t>
            </a:r>
            <a:r>
              <a:rPr lang="ar-EG" sz="2200" dirty="0" smtClean="0">
                <a:latin typeface="Andalus" pitchFamily="18" charset="-78"/>
                <a:cs typeface="Andalus" pitchFamily="18" charset="-78"/>
              </a:rPr>
              <a:t>المطرقة</a:t>
            </a:r>
            <a:r>
              <a:rPr lang="ar-EG" sz="1700" b="0" cap="none" spc="30" dirty="0" smtClean="0">
                <a:solidFill>
                  <a:srgbClr val="FFFFFF"/>
                </a:solidFill>
                <a:ea typeface="+mn-ea"/>
                <a:cs typeface="Tahoma" pitchFamily="34" charset="0"/>
              </a:rPr>
              <a:t>ة</a:t>
            </a:r>
            <a:r>
              <a:rPr lang="ar-EG" sz="1700" b="0" cap="none" spc="30" dirty="0">
                <a:solidFill>
                  <a:srgbClr val="FFFFFF"/>
                </a:solidFill>
                <a:ea typeface="+mn-ea"/>
                <a:cs typeface="Tahoma" pitchFamily="34" charset="0"/>
              </a:rPr>
              <a:t>:</a:t>
            </a:r>
            <a:endParaRPr lang="ar-EG" dirty="0"/>
          </a:p>
        </p:txBody>
      </p:sp>
      <p:sp>
        <p:nvSpPr>
          <p:cNvPr id="2" name="Content Placeholder 1"/>
          <p:cNvSpPr>
            <a:spLocks noGrp="1"/>
          </p:cNvSpPr>
          <p:nvPr>
            <p:ph idx="1"/>
          </p:nvPr>
        </p:nvSpPr>
        <p:spPr/>
        <p:txBody>
          <a:bodyPr>
            <a:normAutofit fontScale="77500" lnSpcReduction="20000"/>
          </a:bodyPr>
          <a:lstStyle/>
          <a:p>
            <a:r>
              <a:rPr lang="ar-EG" dirty="0" smtClean="0"/>
              <a:t>: </a:t>
            </a:r>
            <a:r>
              <a:rPr lang="ar-EG" dirty="0"/>
              <a:t>بعد انتهاء الدوران الأخير وعند وصول القدم اليمنى إلى الأرض يكون اللاعب مواجهاً لمقطع الرمي بظهره وفي مقدمة الدائرة ، حيث يكون مركز ثقل الجسم واقعاً على القدم اليسرى وحيث تكون الرجلين في حالة انثناء كما سبق ان ذكرنا ، وحيث يوجد رأس المطرقة في موقع منخفض إمام منتصف الجسم في مؤخرة الدائرة ، في حين تكون الذراعان ممدودتين ، وتهبط القدم اليمنى على الأرض بنشاط وقوة تدور في اتجاه اليسار وتدفع معها في الوقت نفسه الجانب الأيمن من الجسم في اتجاه الإمام واليسار ضد الجانب الأيسر الذي يظل ثابتاً ، وبعد إن يصل رأس المطرقة إلى نقطة الصفر بالنسبة لخط السير تبدأ حركة دوران الجذع في اتجاه اليسار مصحوبة بعملية رفع للصدر وحزام الكتفين في اتجاه اليسار أيضا . وفي هذه اللحظة أيضا يحاول اللاعب الحصول على نصف قطر اكبر للمدى الحركي للمطرقة ، وقبل الانتهاء من عملية الإطاحة بالمطرقة بقليل يجب أن تفرد الرجل اليسرى ، وتنتهي عملية الإطاحة بالمطرقة من خلال شد قوي من الذراعين ، الذي يجب إن ينتقل إلى الأداة في اللحظة المناسبة ، وتستمر بعد ذلك حركة الذراعين في المرجحة في الاتجاه العلوي . ولكي يفيد اللاعب من الدوران يجب عدم استخدام الجذع قبل اللحظة المناسبة ( عدم الاستخدام المبكر للجذع ) . وتترك المطرقة عادة عندما تصل الزاوية إلى ٩٠ْ وعندما تصل إلى ارتفاع مستوى الكتفين ، حيث يشيرْ الكتف الأيسر إلى اتجاه الرمي وتصل زاوية الانطلاق إلى ٤٢- 44 درجة</a:t>
            </a:r>
          </a:p>
        </p:txBody>
      </p:sp>
    </p:spTree>
    <p:extLst>
      <p:ext uri="{BB962C8B-B14F-4D97-AF65-F5344CB8AC3E}">
        <p14:creationId xmlns:p14="http://schemas.microsoft.com/office/powerpoint/2010/main" val="139889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EG" dirty="0" smtClean="0"/>
              <a:t>خامساً :</a:t>
            </a:r>
            <a:r>
              <a:rPr lang="ar-SA" sz="4400" dirty="0" smtClean="0">
                <a:effectLst/>
                <a:latin typeface="Calibri"/>
                <a:ea typeface="Calibri"/>
              </a:rPr>
              <a:t>حفظ الاتزان</a:t>
            </a:r>
            <a:endParaRPr lang="ar-EG" dirty="0"/>
          </a:p>
        </p:txBody>
      </p:sp>
      <p:sp>
        <p:nvSpPr>
          <p:cNvPr id="5" name="Content Placeholder 4"/>
          <p:cNvSpPr>
            <a:spLocks noGrp="1"/>
          </p:cNvSpPr>
          <p:nvPr>
            <p:ph idx="1"/>
          </p:nvPr>
        </p:nvSpPr>
        <p:spPr/>
        <p:txBody>
          <a:bodyPr/>
          <a:lstStyle/>
          <a:p>
            <a:r>
              <a:rPr lang="ar-EG" dirty="0"/>
              <a:t>( حفظ التوازن تعد هذه المرحلة الأخيرة بعد عملية الرمي نتيجة للسرعة والقوة التي يحصل عليها الجسم بعد الرمي ومن اجل الموازنة وقانونية الرمية الذي لا يسمح بلمس الارض او أعلى حافة الدائرة من إمام الدائرة بعد عملية الرمي ، وجب على الرامي ان يتمتع بثبات جيد في جانبه الايسر ، أو رفع قدم اليسار ومرجحتها للخلف مع استمرارية الدوران ووضع قدم اليمين داخل الدائرة خلفاً ، مع محاولة الرامي خفض مركز ثقله عن طريق ثني الرجل اليمنى لكي يزيد من اتزان الجسم . داخل الدائرة الى ان تسقط المطرقة بعدها يمكن للرامي مغادرة الدائرة من النصف الخلفي للدائرة</a:t>
            </a:r>
          </a:p>
        </p:txBody>
      </p:sp>
    </p:spTree>
    <p:extLst>
      <p:ext uri="{BB962C8B-B14F-4D97-AF65-F5344CB8AC3E}">
        <p14:creationId xmlns:p14="http://schemas.microsoft.com/office/powerpoint/2010/main" val="244403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EG" sz="3600" u="sng" dirty="0" smtClean="0">
                <a:latin typeface="Andalus" pitchFamily="18" charset="-78"/>
                <a:cs typeface="Andalus" pitchFamily="18" charset="-78"/>
              </a:rPr>
              <a:t> شكل المسابقة </a:t>
            </a:r>
            <a:endParaRPr lang="ar-EG" sz="3600" u="sng" dirty="0">
              <a:latin typeface="Andalus" pitchFamily="18" charset="-78"/>
              <a:cs typeface="Andalus" pitchFamily="18" charset="-78"/>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316" y="1981200"/>
            <a:ext cx="6553768" cy="36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63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EG" sz="3200" dirty="0" smtClean="0">
                <a:latin typeface="Segoe UI Semilight" pitchFamily="34" charset="0"/>
                <a:cs typeface="Segoe UI Semilight" pitchFamily="34" charset="0"/>
              </a:rPr>
              <a:t>أثناء إطاحة المطرقة</a:t>
            </a:r>
            <a:endParaRPr lang="ar-EG" sz="3200" dirty="0">
              <a:latin typeface="Segoe UI Semilight" pitchFamily="34" charset="0"/>
              <a:cs typeface="Segoe UI Semilight"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0"/>
            <a:ext cx="6781800" cy="4343400"/>
          </a:xfrm>
        </p:spPr>
      </p:pic>
    </p:spTree>
    <p:extLst>
      <p:ext uri="{BB962C8B-B14F-4D97-AF65-F5344CB8AC3E}">
        <p14:creationId xmlns:p14="http://schemas.microsoft.com/office/powerpoint/2010/main" val="688630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قانون المطرقة</a:t>
            </a:r>
            <a:endParaRPr lang="ar-EG" dirty="0"/>
          </a:p>
        </p:txBody>
      </p:sp>
      <p:sp>
        <p:nvSpPr>
          <p:cNvPr id="3" name="Content Placeholder 2"/>
          <p:cNvSpPr>
            <a:spLocks noGrp="1"/>
          </p:cNvSpPr>
          <p:nvPr>
            <p:ph idx="1"/>
          </p:nvPr>
        </p:nvSpPr>
        <p:spPr/>
        <p:txBody>
          <a:bodyPr>
            <a:normAutofit/>
          </a:bodyPr>
          <a:lstStyle/>
          <a:p>
            <a:pPr marL="0" indent="0" algn="r">
              <a:buNone/>
            </a:pPr>
            <a:r>
              <a:rPr lang="ar-EG" dirty="0" smtClean="0"/>
              <a:t>تتكون المطرقة من ( الرأس المعدني – السلك – المقبض ) </a:t>
            </a:r>
          </a:p>
          <a:p>
            <a:pPr marL="0" indent="0" algn="r">
              <a:buNone/>
            </a:pPr>
            <a:r>
              <a:rPr lang="ar-EG" b="1" u="sng" dirty="0" smtClean="0">
                <a:effectLst>
                  <a:outerShdw blurRad="38100" dist="38100" dir="2700000" algn="tl">
                    <a:srgbClr val="000000">
                      <a:alpha val="43137"/>
                    </a:srgbClr>
                  </a:outerShdw>
                </a:effectLst>
              </a:rPr>
              <a:t>الرأس  </a:t>
            </a:r>
            <a:r>
              <a:rPr lang="ar-EG" dirty="0" smtClean="0"/>
              <a:t>: تصنع من الحديد الصلب أو أي معدن لا يقل ليونة عن النحاس وقطرها 11 سم .</a:t>
            </a:r>
          </a:p>
          <a:p>
            <a:pPr marL="0" indent="0" algn="r">
              <a:buNone/>
            </a:pPr>
            <a:r>
              <a:rPr lang="ar-EG" u="sng" dirty="0">
                <a:effectLst>
                  <a:outerShdw blurRad="38100" dist="38100" dir="2700000" algn="tl">
                    <a:srgbClr val="000000">
                      <a:alpha val="43137"/>
                    </a:srgbClr>
                  </a:outerShdw>
                </a:effectLst>
              </a:rPr>
              <a:t>السلك</a:t>
            </a:r>
            <a:r>
              <a:rPr lang="ar-EG" dirty="0" smtClean="0"/>
              <a:t> : يجب أن يكون مفرداً غير موصول من الصلب المستقيم ولا يقل قطره عن 3 مم ولا يمتد أثناء رمي المطرقة .) </a:t>
            </a:r>
          </a:p>
          <a:p>
            <a:pPr marL="0" indent="0" algn="r">
              <a:buNone/>
            </a:pPr>
            <a:r>
              <a:rPr lang="ar-EG" dirty="0" smtClean="0"/>
              <a:t>ا</a:t>
            </a:r>
            <a:r>
              <a:rPr lang="ar-EG" u="sng" dirty="0">
                <a:effectLst>
                  <a:outerShdw blurRad="38100" dist="38100" dir="2700000" algn="tl">
                    <a:srgbClr val="000000">
                      <a:alpha val="43137"/>
                    </a:srgbClr>
                  </a:outerShdw>
                </a:effectLst>
              </a:rPr>
              <a:t>لمقبض</a:t>
            </a:r>
            <a:r>
              <a:rPr lang="ar-EG" dirty="0" smtClean="0"/>
              <a:t> : 1- يصنع المقبض من حلقة مزدوجة علي أن تكون صلبه وبدون مفاصل من اي نوع و لا تمتد أثناء الرمي .</a:t>
            </a:r>
          </a:p>
          <a:p>
            <a:pPr marL="0" indent="0" algn="r">
              <a:buNone/>
            </a:pPr>
            <a:r>
              <a:rPr lang="ar-EG" dirty="0" smtClean="0"/>
              <a:t>2- يتم وصلها بالسلك بطريقة لا تجعلها تدور مما يزيد من الطول الكلي لها .</a:t>
            </a:r>
            <a:endParaRPr lang="ar-EG" dirty="0"/>
          </a:p>
        </p:txBody>
      </p:sp>
    </p:spTree>
    <p:extLst>
      <p:ext uri="{BB962C8B-B14F-4D97-AF65-F5344CB8AC3E}">
        <p14:creationId xmlns:p14="http://schemas.microsoft.com/office/powerpoint/2010/main" val="401865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609600"/>
            <a:ext cx="5257800" cy="701040"/>
          </a:xfrm>
        </p:spPr>
        <p:txBody>
          <a:bodyPr>
            <a:normAutofit/>
          </a:bodyPr>
          <a:lstStyle/>
          <a:p>
            <a:pPr algn="ctr"/>
            <a:r>
              <a:rPr lang="ar-EG" sz="3600" dirty="0" smtClean="0">
                <a:effectLst>
                  <a:outerShdw blurRad="38100" dist="38100" dir="2700000" algn="tl">
                    <a:srgbClr val="000000">
                      <a:alpha val="43137"/>
                    </a:srgbClr>
                  </a:outerShdw>
                </a:effectLst>
              </a:rPr>
              <a:t>كما بالشكل </a:t>
            </a:r>
            <a:endParaRPr lang="ar-EG" sz="36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47800"/>
            <a:ext cx="6477000" cy="4724400"/>
          </a:xfrm>
        </p:spPr>
      </p:pic>
    </p:spTree>
    <p:extLst>
      <p:ext uri="{BB962C8B-B14F-4D97-AF65-F5344CB8AC3E}">
        <p14:creationId xmlns:p14="http://schemas.microsoft.com/office/powerpoint/2010/main" val="322744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4000" dirty="0" smtClean="0">
                <a:latin typeface="Aldhabi" pitchFamily="2" charset="-78"/>
                <a:cs typeface="Aldhabi" pitchFamily="2" charset="-78"/>
              </a:rPr>
              <a:t>تخضع المطرقة للمواصفات التالية </a:t>
            </a:r>
            <a:endParaRPr lang="ar-EG" sz="4000" dirty="0">
              <a:latin typeface="Aldhabi" pitchFamily="2" charset="-78"/>
              <a:cs typeface="Aldhabi" pitchFamily="2" charset="-78"/>
            </a:endParaRPr>
          </a:p>
        </p:txBody>
      </p:sp>
      <p:sp>
        <p:nvSpPr>
          <p:cNvPr id="3" name="Content Placeholder 2"/>
          <p:cNvSpPr>
            <a:spLocks noGrp="1"/>
          </p:cNvSpPr>
          <p:nvPr>
            <p:ph idx="1"/>
          </p:nvPr>
        </p:nvSpPr>
        <p:spPr/>
        <p:txBody>
          <a:bodyPr>
            <a:normAutofit/>
          </a:bodyPr>
          <a:lstStyle/>
          <a:p>
            <a:pPr marL="0" indent="0" algn="r">
              <a:buNone/>
            </a:pPr>
            <a:r>
              <a:rPr lang="ar-EG" sz="3600" u="sng" dirty="0" smtClean="0">
                <a:latin typeface="Andalus" pitchFamily="18" charset="-78"/>
                <a:cs typeface="Andalus" pitchFamily="18" charset="-78"/>
              </a:rPr>
              <a:t>الحد الأدني للوزن الكلي : </a:t>
            </a:r>
            <a:r>
              <a:rPr lang="ar-EG" sz="3600" dirty="0" smtClean="0">
                <a:latin typeface="Andalus" pitchFamily="18" charset="-78"/>
                <a:cs typeface="Andalus" pitchFamily="18" charset="-78"/>
              </a:rPr>
              <a:t>عند إحتساب الرقم 7.260 كجم </a:t>
            </a:r>
          </a:p>
          <a:p>
            <a:pPr marL="0" indent="0" algn="r">
              <a:buNone/>
            </a:pPr>
            <a:r>
              <a:rPr lang="ar-EG" sz="3600" dirty="0" smtClean="0">
                <a:latin typeface="Andalus" pitchFamily="18" charset="-78"/>
                <a:cs typeface="Andalus" pitchFamily="18" charset="-78"/>
              </a:rPr>
              <a:t>للمنافسة من 7.265 – 7.285 كجم  </a:t>
            </a:r>
          </a:p>
          <a:p>
            <a:pPr marL="0" indent="0" algn="r">
              <a:buNone/>
            </a:pPr>
            <a:r>
              <a:rPr lang="en-US" sz="3600" dirty="0" smtClean="0">
                <a:latin typeface="Andalus" pitchFamily="18" charset="-78"/>
                <a:cs typeface="Andalus" pitchFamily="18" charset="-78"/>
              </a:rPr>
              <a:t>: </a:t>
            </a:r>
            <a:r>
              <a:rPr lang="ar-EG" sz="3600" u="sng" dirty="0" smtClean="0">
                <a:effectLst>
                  <a:outerShdw blurRad="38100" dist="38100" dir="2700000" algn="tl">
                    <a:srgbClr val="000000">
                      <a:alpha val="43137"/>
                    </a:srgbClr>
                  </a:outerShdw>
                </a:effectLst>
                <a:latin typeface="Andalus" pitchFamily="18" charset="-78"/>
                <a:cs typeface="Andalus" pitchFamily="18" charset="-78"/>
              </a:rPr>
              <a:t>طول المطرقة مقاساً من داخل منتصف المقبض</a:t>
            </a:r>
            <a:r>
              <a:rPr lang="ar-EG" sz="3600" dirty="0" smtClean="0">
                <a:latin typeface="Andalus" pitchFamily="18" charset="-78"/>
                <a:cs typeface="Andalus" pitchFamily="18" charset="-78"/>
              </a:rPr>
              <a:t> </a:t>
            </a:r>
          </a:p>
          <a:p>
            <a:pPr marL="0" indent="0" algn="r">
              <a:buNone/>
            </a:pPr>
            <a:r>
              <a:rPr lang="ar-EG" sz="3600" dirty="0" smtClean="0">
                <a:latin typeface="Andalus" pitchFamily="18" charset="-78"/>
                <a:cs typeface="Andalus" pitchFamily="18" charset="-78"/>
              </a:rPr>
              <a:t>الحد الأدني : 117.5 سم </a:t>
            </a:r>
          </a:p>
          <a:p>
            <a:pPr marL="0" indent="0" algn="r">
              <a:buNone/>
            </a:pPr>
            <a:r>
              <a:rPr lang="ar-EG" sz="3600" dirty="0" smtClean="0">
                <a:latin typeface="Andalus" pitchFamily="18" charset="-78"/>
                <a:cs typeface="Andalus" pitchFamily="18" charset="-78"/>
              </a:rPr>
              <a:t>الحد الاقصي :121.5 </a:t>
            </a:r>
            <a:r>
              <a:rPr lang="ar-EG" sz="2800" dirty="0" smtClean="0">
                <a:latin typeface="Andalus" pitchFamily="18" charset="-78"/>
                <a:cs typeface="Andalus" pitchFamily="18" charset="-78"/>
              </a:rPr>
              <a:t>سم</a:t>
            </a:r>
          </a:p>
        </p:txBody>
      </p:sp>
    </p:spTree>
    <p:extLst>
      <p:ext uri="{BB962C8B-B14F-4D97-AF65-F5344CB8AC3E}">
        <p14:creationId xmlns:p14="http://schemas.microsoft.com/office/powerpoint/2010/main" val="307351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EG" sz="3200" dirty="0" smtClean="0">
                <a:effectLst>
                  <a:outerShdw blurRad="38100" dist="38100" dir="2700000" algn="tl">
                    <a:srgbClr val="000000">
                      <a:alpha val="43137"/>
                    </a:srgbClr>
                  </a:outerShdw>
                </a:effectLst>
              </a:rPr>
              <a:t>كما بالشكل </a:t>
            </a:r>
            <a:endParaRPr lang="ar-EG" sz="32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7467600" cy="4673600"/>
          </a:xfrm>
        </p:spPr>
      </p:pic>
      <p:sp>
        <p:nvSpPr>
          <p:cNvPr id="2" name="Oval 1"/>
          <p:cNvSpPr/>
          <p:nvPr/>
        </p:nvSpPr>
        <p:spPr>
          <a:xfrm>
            <a:off x="3958419" y="3200400"/>
            <a:ext cx="228600" cy="1524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143379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5400" dirty="0">
                <a:effectLst>
                  <a:outerShdw blurRad="38100" dist="38100" dir="2700000" algn="tl">
                    <a:srgbClr val="000000">
                      <a:alpha val="43137"/>
                    </a:srgbClr>
                  </a:outerShdw>
                </a:effectLst>
                <a:latin typeface="Aldhabi" pitchFamily="2" charset="-78"/>
                <a:cs typeface="Aldhabi" pitchFamily="2" charset="-78"/>
              </a:rPr>
              <a:t> </a:t>
            </a:r>
            <a:r>
              <a:rPr lang="ar-EG" sz="5400" dirty="0" smtClean="0">
                <a:effectLst>
                  <a:outerShdw blurRad="38100" dist="38100" dir="2700000" algn="tl">
                    <a:srgbClr val="000000">
                      <a:alpha val="43137"/>
                    </a:srgbClr>
                  </a:outerShdw>
                </a:effectLst>
                <a:latin typeface="Aldhabi" pitchFamily="2" charset="-78"/>
                <a:cs typeface="Aldhabi" pitchFamily="2" charset="-78"/>
              </a:rPr>
              <a:t>تابع </a:t>
            </a:r>
            <a:endParaRPr lang="ar-EG" sz="5400" dirty="0">
              <a:effectLst>
                <a:outerShdw blurRad="38100" dist="38100" dir="2700000" algn="tl">
                  <a:srgbClr val="000000">
                    <a:alpha val="43137"/>
                  </a:srgbClr>
                </a:outerShdw>
              </a:effectLst>
              <a:latin typeface="Aldhabi" pitchFamily="2" charset="-78"/>
              <a:cs typeface="Aldhabi" pitchFamily="2" charset="-78"/>
            </a:endParaRPr>
          </a:p>
        </p:txBody>
      </p:sp>
      <p:sp>
        <p:nvSpPr>
          <p:cNvPr id="3" name="Content Placeholder 2"/>
          <p:cNvSpPr>
            <a:spLocks noGrp="1"/>
          </p:cNvSpPr>
          <p:nvPr>
            <p:ph idx="1"/>
          </p:nvPr>
        </p:nvSpPr>
        <p:spPr/>
        <p:txBody>
          <a:bodyPr/>
          <a:lstStyle/>
          <a:p>
            <a:pPr marL="0" indent="0" algn="r">
              <a:buNone/>
            </a:pPr>
            <a:r>
              <a:rPr lang="ar-EG" u="sng" dirty="0" smtClean="0">
                <a:latin typeface="Andalus" pitchFamily="18" charset="-78"/>
                <a:cs typeface="Andalus" pitchFamily="18" charset="-78"/>
              </a:rPr>
              <a:t> </a:t>
            </a:r>
          </a:p>
          <a:p>
            <a:pPr marL="0" indent="0" algn="r">
              <a:buNone/>
            </a:pPr>
            <a:r>
              <a:rPr lang="ar-EG" u="sng" dirty="0" smtClean="0">
                <a:latin typeface="Andalus" pitchFamily="18" charset="-78"/>
                <a:cs typeface="Andalus" pitchFamily="18" charset="-78"/>
              </a:rPr>
              <a:t>قطر رأس المطرقة </a:t>
            </a:r>
            <a:r>
              <a:rPr lang="ar-EG" dirty="0" smtClean="0"/>
              <a:t>: الحد الأدني : 11 سم ، الحد الأقصي 13 </a:t>
            </a:r>
            <a:r>
              <a:rPr lang="en-US" dirty="0" smtClean="0"/>
              <a:t> </a:t>
            </a:r>
            <a:r>
              <a:rPr lang="ar-EG" dirty="0" smtClean="0"/>
              <a:t>سم  </a:t>
            </a:r>
          </a:p>
          <a:p>
            <a:pPr marL="0" indent="0" algn="r">
              <a:buNone/>
            </a:pPr>
            <a:r>
              <a:rPr lang="ar-EG" u="sng" dirty="0" smtClean="0">
                <a:effectLst>
                  <a:outerShdw blurRad="38100" dist="38100" dir="2700000" algn="tl">
                    <a:srgbClr val="000000">
                      <a:alpha val="43137"/>
                    </a:srgbClr>
                  </a:outerShdw>
                </a:effectLst>
                <a:latin typeface="Andalus" pitchFamily="18" charset="-78"/>
                <a:cs typeface="Andalus" pitchFamily="18" charset="-78"/>
              </a:rPr>
              <a:t>مركز ثقل رأس المطرقة </a:t>
            </a:r>
            <a:r>
              <a:rPr lang="ar-EG" dirty="0" smtClean="0"/>
              <a:t>: لا يزيد عن 6 مم من مركز المطرقة . </a:t>
            </a:r>
            <a:endParaRPr lang="ar-EG"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63332" b="50000"/>
          <a:stretch/>
        </p:blipFill>
        <p:spPr bwMode="auto">
          <a:xfrm>
            <a:off x="2286000" y="3465501"/>
            <a:ext cx="4724400" cy="2359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3600" dirty="0" smtClean="0"/>
              <a:t>إطاحة المطرقة </a:t>
            </a:r>
            <a:endParaRPr lang="ar-EG" sz="3600" dirty="0"/>
          </a:p>
        </p:txBody>
      </p:sp>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bwMode="auto">
          <a:xfrm>
            <a:off x="990600" y="1705038"/>
            <a:ext cx="7162800" cy="44988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723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dirty="0" smtClean="0"/>
              <a:t>قفص المطرقة </a:t>
            </a:r>
            <a:endParaRPr lang="ar-EG" sz="3600" dirty="0"/>
          </a:p>
        </p:txBody>
      </p:sp>
      <p:sp>
        <p:nvSpPr>
          <p:cNvPr id="3" name="Content Placeholder 2"/>
          <p:cNvSpPr>
            <a:spLocks noGrp="1"/>
          </p:cNvSpPr>
          <p:nvPr>
            <p:ph idx="1"/>
          </p:nvPr>
        </p:nvSpPr>
        <p:spPr/>
        <p:txBody>
          <a:bodyPr>
            <a:normAutofit fontScale="92500" lnSpcReduction="10000"/>
          </a:bodyPr>
          <a:lstStyle/>
          <a:p>
            <a:r>
              <a:rPr lang="ar-EG" dirty="0" smtClean="0"/>
              <a:t>تؤدي جميع الرميات من داخل سياج أو قفص لضمان سلامة المتفرجين </a:t>
            </a:r>
          </a:p>
          <a:p>
            <a:r>
              <a:rPr lang="ar-EG" dirty="0" smtClean="0"/>
              <a:t>2- يصمم القفص ويصنع بحيث يكون قادراً إيقاف المطرقة . بحيث لا يسبب هذا الإرتطام ارتداه الأداه إلي الخلف في إتجاه المتسابق </a:t>
            </a:r>
          </a:p>
          <a:p>
            <a:r>
              <a:rPr lang="ar-EG" dirty="0" smtClean="0"/>
              <a:t>3- شكل القفص  </a:t>
            </a:r>
            <a:r>
              <a:rPr lang="en-US" dirty="0" smtClean="0"/>
              <a:t>U   </a:t>
            </a:r>
            <a:endParaRPr lang="ar-EG" dirty="0" smtClean="0"/>
          </a:p>
          <a:p>
            <a:r>
              <a:rPr lang="ar-EG" dirty="0" smtClean="0"/>
              <a:t>4- إتساع فتحة القفص 6 أمتار  - وتبعد 4.20 متر عن مستوي مركز الدائرة ويجب إلا يقل ارتفاع الإطاره عن 5 أمتار </a:t>
            </a:r>
          </a:p>
          <a:p>
            <a:r>
              <a:rPr lang="ar-EG" dirty="0" smtClean="0"/>
              <a:t>5- من الممكن تصنع الشباك من الحبال الألياف الطبيعية أو الصناعية أو من الأسلاك الصلب المرنة </a:t>
            </a:r>
          </a:p>
          <a:p>
            <a:r>
              <a:rPr lang="ar-EG" dirty="0"/>
              <a:t> </a:t>
            </a:r>
            <a:r>
              <a:rPr lang="ar-EG" dirty="0" smtClean="0"/>
              <a:t>6- الحد الادني لاتساع فتحات الشبكة 5 سم للأسلاك 4.4 للحبال </a:t>
            </a:r>
          </a:p>
          <a:p>
            <a:r>
              <a:rPr lang="ar-EG" dirty="0" smtClean="0"/>
              <a:t>7- يجب ان تكون مقاومة قطعها يجب ألا تقل عن 13 كجم ويجب الكشف عليها كل 12 شهر .</a:t>
            </a:r>
            <a:endParaRPr lang="ar-EG" dirty="0"/>
          </a:p>
        </p:txBody>
      </p:sp>
    </p:spTree>
    <p:extLst>
      <p:ext uri="{BB962C8B-B14F-4D97-AF65-F5344CB8AC3E}">
        <p14:creationId xmlns:p14="http://schemas.microsoft.com/office/powerpoint/2010/main" val="1587977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274638"/>
            <a:ext cx="5562600" cy="792162"/>
          </a:xfrm>
        </p:spPr>
        <p:txBody>
          <a:bodyPr/>
          <a:lstStyle/>
          <a:p>
            <a:pPr algn="ctr"/>
            <a:r>
              <a:rPr lang="ar-EG" dirty="0" smtClean="0"/>
              <a:t>قفص المطرقة</a:t>
            </a:r>
            <a:endParaRPr lang="ar-E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143000"/>
            <a:ext cx="6781799" cy="5486400"/>
          </a:xfrm>
        </p:spPr>
      </p:pic>
    </p:spTree>
    <p:extLst>
      <p:ext uri="{BB962C8B-B14F-4D97-AF65-F5344CB8AC3E}">
        <p14:creationId xmlns:p14="http://schemas.microsoft.com/office/powerpoint/2010/main" val="1517082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4114800" cy="1371600"/>
          </a:xfrm>
        </p:spPr>
        <p:txBody>
          <a:bodyPr>
            <a:normAutofit/>
          </a:bodyPr>
          <a:lstStyle/>
          <a:p>
            <a:pPr algn="justLow"/>
            <a:r>
              <a:rPr lang="ar-SA" sz="2800" dirty="0">
                <a:latin typeface="Times New Roman"/>
                <a:ea typeface="Times New Roman"/>
              </a:rPr>
              <a:t>دائرة الرمي </a:t>
            </a:r>
            <a:r>
              <a:rPr lang="en-US" sz="2800" dirty="0">
                <a:latin typeface="Times New Roman"/>
                <a:ea typeface="Times New Roman"/>
              </a:rPr>
              <a:t>(Throwing Circle)</a:t>
            </a:r>
            <a:r>
              <a:rPr lang="ar-SA" sz="2800" dirty="0">
                <a:latin typeface="Times New Roman"/>
                <a:ea typeface="Times New Roman"/>
              </a:rPr>
              <a:t> : </a:t>
            </a:r>
            <a:r>
              <a:rPr lang="en-US" sz="2000" dirty="0">
                <a:latin typeface="Times New Roman"/>
                <a:ea typeface="Times New Roman"/>
              </a:rPr>
              <a:t/>
            </a:r>
            <a:br>
              <a:rPr lang="en-US" sz="2000" dirty="0">
                <a:latin typeface="Times New Roman"/>
                <a:ea typeface="Times New Roman"/>
              </a:rPr>
            </a:br>
            <a:endParaRPr lang="ar-EG" sz="2800" u="sng" dirty="0"/>
          </a:p>
        </p:txBody>
      </p:sp>
      <p:sp>
        <p:nvSpPr>
          <p:cNvPr id="3" name="Content Placeholder 2"/>
          <p:cNvSpPr>
            <a:spLocks noGrp="1"/>
          </p:cNvSpPr>
          <p:nvPr>
            <p:ph idx="1"/>
          </p:nvPr>
        </p:nvSpPr>
        <p:spPr/>
        <p:txBody>
          <a:bodyPr/>
          <a:lstStyle/>
          <a:p>
            <a:r>
              <a:rPr lang="ar-EG" dirty="0" smtClean="0">
                <a:latin typeface="tahoma"/>
              </a:rPr>
              <a:t> </a:t>
            </a:r>
            <a:r>
              <a:rPr lang="ar-EG" dirty="0"/>
              <a:t/>
            </a:r>
            <a:br>
              <a:rPr lang="ar-EG" dirty="0"/>
            </a:br>
            <a:endParaRPr lang="ar-EG" dirty="0"/>
          </a:p>
        </p:txBody>
      </p:sp>
      <p:sp>
        <p:nvSpPr>
          <p:cNvPr id="4" name="Rectangle 3"/>
          <p:cNvSpPr/>
          <p:nvPr/>
        </p:nvSpPr>
        <p:spPr>
          <a:xfrm>
            <a:off x="914400" y="1997839"/>
            <a:ext cx="7391400" cy="3970318"/>
          </a:xfrm>
          <a:prstGeom prst="rect">
            <a:avLst/>
          </a:prstGeom>
        </p:spPr>
        <p:txBody>
          <a:bodyPr wrap="square">
            <a:spAutoFit/>
          </a:bodyPr>
          <a:lstStyle/>
          <a:p>
            <a:pPr marL="421005" indent="-195580" algn="justLow" rtl="1">
              <a:spcAft>
                <a:spcPts val="0"/>
              </a:spcAft>
            </a:pPr>
            <a:r>
              <a:rPr lang="ar-SA" sz="2800" dirty="0">
                <a:latin typeface="Arial" pitchFamily="34" charset="0"/>
                <a:ea typeface="Times New Roman"/>
                <a:cs typeface="Arial" pitchFamily="34" charset="0"/>
              </a:rPr>
              <a:t>يصنع الاطار الخارجي للدائرة من اطار من الحديد او الصلب او أي مادة اخرى مناسبة بحيث يكون سطحها العلوي في مستوى سطح الارض من الخارج ويمكن بناء الجزء الداخلي للدائرة من الخرسانة او الاسفلت او الخشب او من أي مادة اخرى صلبة لا تساعد على الانزلاق ما ينبغي ان يكون السطح الداخلي لها مستويا ومنخفضا عن الحافة العليا لاطار الدائرة بمقدار يتراوح بين 2 سم الى (+-  6 ملم)مل عن الجزء العلوي لاطار الدائرة ، وفي دفع الثقل يسمح باستخدام دائرة متنقلة بهذه المواصفات . </a:t>
            </a:r>
            <a:endParaRPr lang="en-US" sz="2000"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218824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ar-EG" sz="4800" dirty="0" smtClean="0">
                <a:latin typeface="Aldhabi" pitchFamily="2" charset="-78"/>
                <a:cs typeface="Aldhabi" pitchFamily="2" charset="-78"/>
              </a:rPr>
              <a:t>تابع </a:t>
            </a:r>
            <a:endParaRPr lang="ar-EG" sz="4800" dirty="0">
              <a:latin typeface="Aldhabi" pitchFamily="2" charset="-78"/>
              <a:cs typeface="Aldhabi" pitchFamily="2" charset="-78"/>
            </a:endParaRPr>
          </a:p>
        </p:txBody>
      </p:sp>
      <p:sp>
        <p:nvSpPr>
          <p:cNvPr id="2" name="Content Placeholder 1"/>
          <p:cNvSpPr>
            <a:spLocks noGrp="1"/>
          </p:cNvSpPr>
          <p:nvPr>
            <p:ph idx="1"/>
          </p:nvPr>
        </p:nvSpPr>
        <p:spPr/>
        <p:txBody>
          <a:bodyPr>
            <a:noAutofit/>
          </a:bodyPr>
          <a:lstStyle/>
          <a:p>
            <a:pPr marL="429895" indent="-204470" algn="justLow"/>
            <a:r>
              <a:rPr lang="ar-SA" sz="2400" dirty="0" smtClean="0">
                <a:latin typeface="Times New Roman"/>
                <a:ea typeface="Times New Roman"/>
              </a:rPr>
              <a:t> </a:t>
            </a:r>
            <a:r>
              <a:rPr lang="ar-SA" sz="2400" dirty="0">
                <a:latin typeface="Times New Roman"/>
                <a:ea typeface="Times New Roman"/>
              </a:rPr>
              <a:t>في دفع الجلة والاطاحة بالطرقة يجب ان يكون القطر الداخلي للدائرة 2.135 م(± 5 ملم ) وفي دفع القرص 2.50  ( ± 5 ملم ) . ولا يقل سمك إطار الدائرة عن 6 ملم على الأقل ويكون لونه ابيض . هذا ويمكن إطاحة المطرقة من دائرة قذف القرص بشرط تقليل القطر من 2.5 م الى2.135 م وذل بوضع حلقة دائرية داخل الدائر</a:t>
            </a:r>
            <a:endParaRPr lang="en-US" sz="1800" dirty="0">
              <a:latin typeface="Times New Roman"/>
              <a:ea typeface="Times New Roman"/>
            </a:endParaRPr>
          </a:p>
          <a:p>
            <a:r>
              <a:rPr lang="ar-SA" sz="2400" dirty="0" smtClean="0">
                <a:ea typeface="Times New Roman"/>
                <a:cs typeface="Times New Roman"/>
              </a:rPr>
              <a:t>. </a:t>
            </a:r>
            <a:r>
              <a:rPr lang="ar-SA" sz="2400" dirty="0">
                <a:ea typeface="Times New Roman"/>
                <a:cs typeface="Times New Roman"/>
              </a:rPr>
              <a:t>ينبغي رسم خط ابيض عرضه 5 س من السطح العلوي المعدني للدائرة يمتد على الاقل 75 سم ( على جانبي الدائرة ) ويمن ان يطلى او يصنع من الخشب او من أي مادة مناسبة . وتشل نهاية الخط الابيض امتدادا للخط الوهمي الذي يمر بمرز الدائرة بزاوية قائة مع خط المنتصف لمقطع الرمي </a:t>
            </a:r>
            <a:endParaRPr lang="ar-EG" sz="2400" dirty="0"/>
          </a:p>
        </p:txBody>
      </p:sp>
    </p:spTree>
    <p:extLst>
      <p:ext uri="{BB962C8B-B14F-4D97-AF65-F5344CB8AC3E}">
        <p14:creationId xmlns:p14="http://schemas.microsoft.com/office/powerpoint/2010/main" val="3724371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304800"/>
            <a:ext cx="4114800" cy="1371600"/>
          </a:xfrm>
        </p:spPr>
        <p:txBody>
          <a:bodyPr>
            <a:normAutofit fontScale="90000"/>
          </a:bodyPr>
          <a:lstStyle/>
          <a:p>
            <a:pPr>
              <a:lnSpc>
                <a:spcPct val="115000"/>
              </a:lnSpc>
              <a:spcAft>
                <a:spcPts val="1000"/>
              </a:spcAft>
            </a:pPr>
            <a:r>
              <a:rPr lang="ar-SA" sz="2400" dirty="0">
                <a:latin typeface="Traditional Arabic" pitchFamily="18" charset="-78"/>
                <a:ea typeface="Times New Roman"/>
                <a:cs typeface="Traditional Arabic" pitchFamily="18" charset="-78"/>
              </a:rPr>
              <a:t>يمثل دائرتين متداخلتين لرمي القرص والمطرقة</a:t>
            </a:r>
            <a:r>
              <a:rPr lang="en-US" sz="1400" dirty="0">
                <a:latin typeface="Traditional Arabic" pitchFamily="18" charset="-78"/>
                <a:ea typeface="Times New Roman"/>
                <a:cs typeface="Traditional Arabic" pitchFamily="18" charset="-78"/>
              </a:rPr>
              <a:t/>
            </a:r>
            <a:br>
              <a:rPr lang="en-US" sz="1400" dirty="0">
                <a:latin typeface="Traditional Arabic" pitchFamily="18" charset="-78"/>
                <a:ea typeface="Times New Roman"/>
                <a:cs typeface="Traditional Arabic" pitchFamily="18" charset="-78"/>
              </a:rPr>
            </a:br>
            <a:r>
              <a:rPr lang="ar-SA" u="sng" dirty="0">
                <a:latin typeface="Calibri"/>
                <a:ea typeface="Times New Roman"/>
                <a:cs typeface="Simplified Arabic"/>
              </a:rPr>
              <a:t>رسم تخطيطي لدائرتي إطاحة المطرقة </a:t>
            </a:r>
            <a:r>
              <a:rPr lang="en-US" sz="1400" dirty="0">
                <a:latin typeface="Calibri"/>
                <a:ea typeface="Times New Roman"/>
                <a:cs typeface="Arial"/>
              </a:rPr>
              <a:t/>
            </a:r>
            <a:br>
              <a:rPr lang="en-US" sz="1400" dirty="0">
                <a:latin typeface="Calibri"/>
                <a:ea typeface="Times New Roman"/>
                <a:cs typeface="Arial"/>
              </a:rPr>
            </a:br>
            <a:r>
              <a:rPr lang="ar-SA" u="sng" dirty="0">
                <a:latin typeface="Calibri"/>
                <a:ea typeface="Times New Roman"/>
                <a:cs typeface="Simplified Arabic"/>
              </a:rPr>
              <a:t>وقذف القرص المتداخلتين</a:t>
            </a:r>
            <a:r>
              <a:rPr lang="ar-SA" dirty="0">
                <a:latin typeface="Calibri"/>
                <a:ea typeface="Times New Roman"/>
                <a:cs typeface="Simplified Arabic"/>
              </a:rPr>
              <a:t> </a:t>
            </a:r>
            <a:r>
              <a:rPr lang="en-US" sz="1400" dirty="0">
                <a:latin typeface="Calibri"/>
                <a:ea typeface="Times New Roman"/>
                <a:cs typeface="Arial"/>
              </a:rPr>
              <a:t/>
            </a:r>
            <a:br>
              <a:rPr lang="en-US" sz="1400" dirty="0">
                <a:latin typeface="Calibri"/>
                <a:ea typeface="Times New Roman"/>
                <a:cs typeface="Arial"/>
              </a:rPr>
            </a:br>
            <a:endParaRPr lang="ar-EG" dirty="0">
              <a:latin typeface="Traditional Arabic" pitchFamily="18" charset="-78"/>
              <a:cs typeface="Traditional Arabic" pitchFamily="18" charset="-78"/>
            </a:endParaRPr>
          </a:p>
        </p:txBody>
      </p:sp>
      <p:sp>
        <p:nvSpPr>
          <p:cNvPr id="2" name="Content Placeholder 1"/>
          <p:cNvSpPr>
            <a:spLocks noGrp="1"/>
          </p:cNvSpPr>
          <p:nvPr>
            <p:ph idx="1"/>
          </p:nvPr>
        </p:nvSpPr>
        <p:spPr/>
        <p:txBody>
          <a:bodyPr/>
          <a:lstStyle/>
          <a:p>
            <a:pPr>
              <a:lnSpc>
                <a:spcPct val="115000"/>
              </a:lnSpc>
              <a:spcAft>
                <a:spcPts val="1000"/>
              </a:spcAft>
            </a:pPr>
            <a:r>
              <a:rPr lang="en-US" sz="1600" dirty="0">
                <a:latin typeface="Calibri"/>
                <a:ea typeface="Times New Roman"/>
                <a:cs typeface="Arial"/>
              </a:rPr>
              <a:t> </a:t>
            </a:r>
          </a:p>
          <a:p>
            <a:endParaRPr lang="ar-EG"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51025"/>
            <a:ext cx="5486399"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049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EG" dirty="0" smtClean="0">
                <a:latin typeface="Traditional Arabic" pitchFamily="18" charset="-78"/>
                <a:cs typeface="Traditional Arabic" pitchFamily="18" charset="-78"/>
              </a:rPr>
              <a:t>ملحوظة</a:t>
            </a:r>
            <a:r>
              <a:rPr lang="ar-EG" dirty="0" smtClean="0"/>
              <a:t> </a:t>
            </a:r>
            <a:endParaRPr lang="ar-EG" dirty="0"/>
          </a:p>
        </p:txBody>
      </p:sp>
      <p:sp>
        <p:nvSpPr>
          <p:cNvPr id="2" name="Content Placeholder 1"/>
          <p:cNvSpPr>
            <a:spLocks noGrp="1"/>
          </p:cNvSpPr>
          <p:nvPr>
            <p:ph idx="1"/>
          </p:nvPr>
        </p:nvSpPr>
        <p:spPr/>
        <p:txBody>
          <a:bodyPr/>
          <a:lstStyle/>
          <a:p>
            <a:r>
              <a:rPr lang="ar-SA" sz="2800" dirty="0">
                <a:ea typeface="Times New Roman"/>
                <a:cs typeface="Times New Roman"/>
              </a:rPr>
              <a:t>لا يجوز للمتسابق رش او نثر أي مادة داخل الدائرة او على حذائه ما لا يحاول ان يجعل سطح الدائرة خشنا . </a:t>
            </a:r>
            <a:endParaRPr lang="ar-EG" sz="2800" dirty="0" smtClean="0">
              <a:ea typeface="Times New Roman"/>
              <a:cs typeface="Times New Roman"/>
            </a:endParaRPr>
          </a:p>
          <a:p>
            <a:r>
              <a:rPr lang="ar-EG" sz="2800" dirty="0" smtClean="0">
                <a:cs typeface="Times New Roman"/>
              </a:rPr>
              <a:t>قطر الدائرة الداخلى 2.135 م ويسمح بزيادة أو نقص 5 مم . </a:t>
            </a:r>
          </a:p>
          <a:p>
            <a:r>
              <a:rPr lang="ar-EG" sz="2800" dirty="0" smtClean="0">
                <a:cs typeface="Times New Roman"/>
              </a:rPr>
              <a:t>سمك الطوق 6 مم على الأقل ويدهن باللون الابيض </a:t>
            </a:r>
          </a:p>
          <a:p>
            <a:r>
              <a:rPr lang="ar-EG" sz="2800" dirty="0">
                <a:cs typeface="Times New Roman"/>
              </a:rPr>
              <a:t> </a:t>
            </a:r>
            <a:r>
              <a:rPr lang="ar-EG" sz="2800" dirty="0" smtClean="0">
                <a:cs typeface="Times New Roman"/>
              </a:rPr>
              <a:t>يرسم خط أبيض  عرضه 5 سم من السطح العلوى للإطار الحديدى يمتد على الأقل 75 سم على جانبي الدائرة </a:t>
            </a:r>
          </a:p>
          <a:p>
            <a:r>
              <a:rPr lang="ar-EG" sz="2800" dirty="0" smtClean="0">
                <a:cs typeface="Times New Roman"/>
              </a:rPr>
              <a:t>يسمح بلبس القفازات لجماية الأيدى </a:t>
            </a:r>
          </a:p>
          <a:p>
            <a:r>
              <a:rPr lang="ar-EG" sz="2800" dirty="0" smtClean="0">
                <a:cs typeface="Times New Roman"/>
              </a:rPr>
              <a:t>لا يجوز  رش أية مادة داخل الدائرة </a:t>
            </a:r>
          </a:p>
          <a:p>
            <a:r>
              <a:rPr lang="ar-EG" sz="2800" dirty="0" smtClean="0">
                <a:cs typeface="Times New Roman"/>
              </a:rPr>
              <a:t>يبدأ الرمى من وضع الثبات  </a:t>
            </a:r>
            <a:endParaRPr lang="ar-EG" dirty="0"/>
          </a:p>
        </p:txBody>
      </p:sp>
    </p:spTree>
    <p:extLst>
      <p:ext uri="{BB962C8B-B14F-4D97-AF65-F5344CB8AC3E}">
        <p14:creationId xmlns:p14="http://schemas.microsoft.com/office/powerpoint/2010/main" val="309777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ar-EG" dirty="0" smtClean="0"/>
              <a:t>زاوية مقطع الرمي في </a:t>
            </a:r>
            <a:r>
              <a:rPr lang="ar-EG" smtClean="0"/>
              <a:t>المطرقة 34.92 </a:t>
            </a:r>
            <a:r>
              <a:rPr lang="ar-EG" dirty="0" smtClean="0"/>
              <a:t>درجة </a:t>
            </a:r>
            <a:endParaRPr lang="ar-E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9762"/>
            <a:ext cx="7467600" cy="4089400"/>
          </a:xfrm>
        </p:spPr>
      </p:pic>
    </p:spTree>
    <p:extLst>
      <p:ext uri="{BB962C8B-B14F-4D97-AF65-F5344CB8AC3E}">
        <p14:creationId xmlns:p14="http://schemas.microsoft.com/office/powerpoint/2010/main" val="1246903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t>متى تحسب المحاولة فاشلة </a:t>
            </a:r>
            <a:endParaRPr lang="ar-EG" dirty="0"/>
          </a:p>
        </p:txBody>
      </p:sp>
      <p:sp>
        <p:nvSpPr>
          <p:cNvPr id="3" name="Content Placeholder 2"/>
          <p:cNvSpPr>
            <a:spLocks noGrp="1"/>
          </p:cNvSpPr>
          <p:nvPr>
            <p:ph idx="1"/>
          </p:nvPr>
        </p:nvSpPr>
        <p:spPr/>
        <p:txBody>
          <a:bodyPr>
            <a:normAutofit/>
          </a:bodyPr>
          <a:lstStyle/>
          <a:p>
            <a:r>
              <a:rPr lang="ar-EG" sz="2800" dirty="0" smtClean="0"/>
              <a:t>مغادرة المتنافس الدائرة قبل سقوطها على الأرض </a:t>
            </a:r>
          </a:p>
          <a:p>
            <a:r>
              <a:rPr lang="ar-EG" sz="2800" dirty="0" smtClean="0"/>
              <a:t>خروج المطرقة خارج مقطع الرمى </a:t>
            </a:r>
          </a:p>
          <a:p>
            <a:r>
              <a:rPr lang="ar-EG" sz="2800" dirty="0" smtClean="0"/>
              <a:t>لمس أى جزء من جسمه الأرض خارج الدائرة او السطح العلوى لحد الدائرة </a:t>
            </a:r>
          </a:p>
          <a:p>
            <a:r>
              <a:rPr lang="ar-EG" sz="2800" dirty="0" smtClean="0"/>
              <a:t>مغادرة الدائرة من النصف الأمامى والمحدد بخطين طول كل منهما 75 سم على جانبي الدارة </a:t>
            </a:r>
          </a:p>
          <a:p>
            <a:r>
              <a:rPr lang="ar-EG" sz="2800" dirty="0" smtClean="0"/>
              <a:t>تخطى الزمن القانونى للأداء والمقدر بــــ 90 ث </a:t>
            </a:r>
            <a:endParaRPr lang="ar-EG" sz="2800" dirty="0"/>
          </a:p>
        </p:txBody>
      </p:sp>
    </p:spTree>
    <p:extLst>
      <p:ext uri="{BB962C8B-B14F-4D97-AF65-F5344CB8AC3E}">
        <p14:creationId xmlns:p14="http://schemas.microsoft.com/office/powerpoint/2010/main" val="3460683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a:bodyPr>
          <a:lstStyle/>
          <a:p>
            <a:r>
              <a:rPr lang="ar-EG" sz="2400" dirty="0" smtClean="0"/>
              <a:t>تحسب لكل متنافس افضل رمية له من بين جميع رمياته </a:t>
            </a:r>
          </a:p>
          <a:p>
            <a:r>
              <a:rPr lang="ar-EG" sz="2400" dirty="0" smtClean="0"/>
              <a:t>يجب إعادة الأدوات محمولة إلى الدائرة دون رميها للخلف مطلقاً </a:t>
            </a:r>
          </a:p>
          <a:p>
            <a:r>
              <a:rPr lang="ar-EG" sz="2400" dirty="0" smtClean="0"/>
              <a:t>لا تحسب المحاولة فاشلة إذا انكسرت المطرقة أثناء الرمى </a:t>
            </a:r>
          </a:p>
          <a:p>
            <a:r>
              <a:rPr lang="ar-EG" sz="2400" dirty="0" smtClean="0"/>
              <a:t>لا تحسب المحاولة الرمى فاشلة إذا لمست رأس المط\رقة الأرض أثناء الاداء المتنافس للمرجحات التمهيدية أو الدورانات . </a:t>
            </a:r>
            <a:endParaRPr lang="ar-EG"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58594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miley Face 6"/>
          <p:cNvSpPr/>
          <p:nvPr/>
        </p:nvSpPr>
        <p:spPr>
          <a:xfrm>
            <a:off x="914400" y="3886200"/>
            <a:ext cx="1981200" cy="1828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11496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EG" sz="6000" dirty="0" smtClean="0"/>
              <a:t>المراحل الفنية </a:t>
            </a:r>
            <a:endParaRPr lang="ar-EG" sz="6000" dirty="0"/>
          </a:p>
        </p:txBody>
      </p:sp>
      <p:sp>
        <p:nvSpPr>
          <p:cNvPr id="2" name="Content Placeholder 1"/>
          <p:cNvSpPr>
            <a:spLocks noGrp="1"/>
          </p:cNvSpPr>
          <p:nvPr>
            <p:ph idx="1"/>
          </p:nvPr>
        </p:nvSpPr>
        <p:spPr/>
        <p:txBody>
          <a:bodyPr>
            <a:normAutofit/>
          </a:bodyPr>
          <a:lstStyle/>
          <a:p>
            <a:r>
              <a:rPr lang="ar-EG" sz="3200" b="1" dirty="0">
                <a:solidFill>
                  <a:srgbClr val="464646"/>
                </a:solidFill>
                <a:latin typeface="Calibri"/>
                <a:ea typeface="Calibri"/>
              </a:rPr>
              <a:t>أولاًمرحلة : مسكه المطرقة </a:t>
            </a:r>
            <a:r>
              <a:rPr lang="ar-SA" sz="3200" b="1" dirty="0">
                <a:solidFill>
                  <a:srgbClr val="464646"/>
                </a:solidFill>
                <a:latin typeface="Calibri"/>
                <a:ea typeface="Calibri"/>
              </a:rPr>
              <a:t>وقفة الاستعداد</a:t>
            </a:r>
            <a:endParaRPr lang="ar-EG" sz="3200" b="1" dirty="0">
              <a:solidFill>
                <a:srgbClr val="464646"/>
              </a:solidFill>
              <a:latin typeface="Calibri"/>
              <a:ea typeface="Calibri"/>
            </a:endParaRPr>
          </a:p>
          <a:p>
            <a:r>
              <a:rPr lang="ar-EG" sz="3200" b="1" dirty="0">
                <a:solidFill>
                  <a:srgbClr val="464646"/>
                </a:solidFill>
                <a:latin typeface="Calibri"/>
                <a:ea typeface="Calibri"/>
              </a:rPr>
              <a:t>ثانياً: </a:t>
            </a:r>
            <a:r>
              <a:rPr lang="ar-SA" sz="3200" b="1" dirty="0">
                <a:solidFill>
                  <a:srgbClr val="464646"/>
                </a:solidFill>
                <a:latin typeface="Calibri"/>
                <a:ea typeface="Calibri"/>
              </a:rPr>
              <a:t>المرجحات التمهيدية</a:t>
            </a:r>
            <a:endParaRPr lang="ar-EG" sz="3200" b="1" dirty="0">
              <a:solidFill>
                <a:srgbClr val="464646"/>
              </a:solidFill>
              <a:latin typeface="Calibri"/>
              <a:ea typeface="Calibri"/>
            </a:endParaRPr>
          </a:p>
          <a:p>
            <a:r>
              <a:rPr lang="ar-EG" sz="3200" b="1" dirty="0">
                <a:solidFill>
                  <a:srgbClr val="464646"/>
                </a:solidFill>
                <a:latin typeface="Calibri"/>
                <a:ea typeface="Calibri"/>
              </a:rPr>
              <a:t>ثالثا :</a:t>
            </a:r>
            <a:r>
              <a:rPr lang="ar-SA" sz="3200" b="1" dirty="0">
                <a:solidFill>
                  <a:srgbClr val="464646"/>
                </a:solidFill>
                <a:latin typeface="Calibri"/>
                <a:ea typeface="Calibri"/>
              </a:rPr>
              <a:t>الدورانات</a:t>
            </a:r>
            <a:endParaRPr lang="ar-EG" sz="3200" b="1" dirty="0">
              <a:solidFill>
                <a:srgbClr val="464646"/>
              </a:solidFill>
              <a:latin typeface="Calibri"/>
              <a:ea typeface="Calibri"/>
            </a:endParaRPr>
          </a:p>
          <a:p>
            <a:r>
              <a:rPr lang="ar-EG" sz="3200" b="1" dirty="0">
                <a:solidFill>
                  <a:srgbClr val="464646"/>
                </a:solidFill>
                <a:latin typeface="Calibri"/>
                <a:ea typeface="Calibri"/>
              </a:rPr>
              <a:t>رابعاً: إطاحة المطرقة</a:t>
            </a:r>
          </a:p>
          <a:p>
            <a:r>
              <a:rPr lang="ar-EG" sz="3200" b="1" dirty="0">
                <a:solidFill>
                  <a:srgbClr val="464646"/>
                </a:solidFill>
                <a:latin typeface="Calibri"/>
                <a:ea typeface="Calibri"/>
              </a:rPr>
              <a:t>خامساً :</a:t>
            </a:r>
            <a:r>
              <a:rPr lang="ar-SA" sz="3200" b="1" dirty="0">
                <a:solidFill>
                  <a:srgbClr val="464646"/>
                </a:solidFill>
                <a:latin typeface="Calibri"/>
                <a:ea typeface="Calibri"/>
              </a:rPr>
              <a:t>حفظ الاتزان</a:t>
            </a:r>
            <a:r>
              <a:rPr lang="ar-EG" sz="3200" b="1" dirty="0">
                <a:solidFill>
                  <a:srgbClr val="464646"/>
                </a:solidFill>
                <a:latin typeface="Calibri"/>
                <a:ea typeface="Calibri"/>
              </a:rPr>
              <a:t>ة:</a:t>
            </a:r>
          </a:p>
          <a:p>
            <a:endParaRPr lang="ar-EG" sz="3600" b="1" dirty="0" smtClean="0">
              <a:solidFill>
                <a:srgbClr val="464646"/>
              </a:solidFill>
              <a:latin typeface="Calibri"/>
              <a:ea typeface="Calibri"/>
            </a:endParaRPr>
          </a:p>
          <a:p>
            <a:endParaRPr lang="ar-EG" sz="3600" b="1" dirty="0" smtClean="0">
              <a:solidFill>
                <a:srgbClr val="464646"/>
              </a:solidFill>
              <a:latin typeface="Calibri"/>
              <a:ea typeface="Calibri"/>
            </a:endParaRPr>
          </a:p>
          <a:p>
            <a:endParaRPr lang="ar-EG" sz="2800" b="1" dirty="0" smtClean="0">
              <a:solidFill>
                <a:srgbClr val="464646"/>
              </a:solidFill>
              <a:latin typeface="Calibri"/>
              <a:ea typeface="Calibri"/>
            </a:endParaRPr>
          </a:p>
          <a:p>
            <a:endParaRPr lang="ar-EG" dirty="0"/>
          </a:p>
        </p:txBody>
      </p:sp>
    </p:spTree>
    <p:extLst>
      <p:ext uri="{BB962C8B-B14F-4D97-AF65-F5344CB8AC3E}">
        <p14:creationId xmlns:p14="http://schemas.microsoft.com/office/powerpoint/2010/main" val="254515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5486400" cy="1066800"/>
          </a:xfrm>
        </p:spPr>
        <p:txBody>
          <a:bodyPr>
            <a:normAutofit/>
          </a:bodyPr>
          <a:lstStyle/>
          <a:p>
            <a:r>
              <a:rPr lang="ar-EG" sz="2700" dirty="0" smtClean="0"/>
              <a:t>أولاًمرحلة </a:t>
            </a:r>
            <a:r>
              <a:rPr lang="ar-EG" sz="2700" dirty="0"/>
              <a:t>: مسكه </a:t>
            </a:r>
            <a:r>
              <a:rPr lang="ar-EG" sz="2700" dirty="0" smtClean="0"/>
              <a:t>المطرقة </a:t>
            </a:r>
            <a:r>
              <a:rPr lang="ar-SA" sz="2800" dirty="0" smtClean="0">
                <a:effectLst/>
                <a:latin typeface="Calibri"/>
                <a:ea typeface="Calibri"/>
              </a:rPr>
              <a:t>وقفة </a:t>
            </a:r>
            <a:r>
              <a:rPr lang="ar-SA" sz="2800" dirty="0">
                <a:effectLst/>
                <a:latin typeface="Calibri"/>
                <a:ea typeface="Calibri"/>
              </a:rPr>
              <a:t>الاستعداد</a:t>
            </a:r>
            <a:r>
              <a:rPr lang="en-US" sz="2800" dirty="0">
                <a:effectLst/>
                <a:latin typeface="Calibri"/>
                <a:ea typeface="Calibri"/>
                <a:cs typeface="Arial"/>
              </a:rPr>
              <a:t> . </a:t>
            </a:r>
            <a:r>
              <a:rPr lang="ar-EG" sz="2700" dirty="0" smtClean="0"/>
              <a:t> </a:t>
            </a:r>
            <a:endParaRPr lang="ar-EG" dirty="0"/>
          </a:p>
        </p:txBody>
      </p:sp>
      <p:sp>
        <p:nvSpPr>
          <p:cNvPr id="5" name="Content Placeholder 4"/>
          <p:cNvSpPr>
            <a:spLocks noGrp="1"/>
          </p:cNvSpPr>
          <p:nvPr>
            <p:ph idx="1"/>
          </p:nvPr>
        </p:nvSpPr>
        <p:spPr>
          <a:xfrm>
            <a:off x="457200" y="2020824"/>
            <a:ext cx="8229600" cy="4151376"/>
          </a:xfrm>
        </p:spPr>
        <p:txBody>
          <a:bodyPr>
            <a:normAutofit fontScale="92500" lnSpcReduction="10000"/>
          </a:bodyPr>
          <a:lstStyle/>
          <a:p>
            <a:r>
              <a:rPr lang="ar-EG" dirty="0"/>
              <a:t>يمسك الرمي مقبض المطرقة بوضع مقبض المطرقة فوق مفاصل السلاميات لأصابع اليد اليسرى الأربعة ،بحيث يبقى الإبهام حراً ثم توضع إطراف الأصابع الأربعة لليد اليمنى فوق الأقسام الوسطية لأصابع اليد اليسرى القابضة ، ثم يوضع الإبهام الأيسر بشكل متقاطع فوق الإبهام الأيمن وبذلك تمسك المطرقة بإحكام ولكن ليس بصورة متشنجة. ويقف الرامي بقدمين مفتوحتين بمسافة تقدر بعرض الكتفين تقريباً أو اكبر بقليل وبالقرب من الحافة الخلفية لدائرة الرمي ويكون ظهر اللاعب باتجاه مقطع الرمي تماماً، والركبتان منثنيتان نصف في مفصل الركبة والجذع منثنٍ للإمام وعلى الجانب الأيمن بدرجة كبيرة، ويوضع رأس المطرقة إما خلف الرامي من جهة اليمين أو أمام الرامي داخل دائرة الرمي،مع ملاحظة إن الشكل ادناه بالنسبة إلى الرماة أصحاب المسكة باليد </a:t>
            </a:r>
            <a:r>
              <a:rPr lang="ar-EG" dirty="0" smtClean="0"/>
              <a:t>اليمنى  </a:t>
            </a:r>
            <a:endParaRPr lang="ar-EG" dirty="0"/>
          </a:p>
        </p:txBody>
      </p:sp>
    </p:spTree>
    <p:extLst>
      <p:ext uri="{BB962C8B-B14F-4D97-AF65-F5344CB8AC3E}">
        <p14:creationId xmlns:p14="http://schemas.microsoft.com/office/powerpoint/2010/main" val="1498072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ar-EG" sz="3200" dirty="0" smtClean="0">
                <a:effectLst>
                  <a:outerShdw blurRad="38100" dist="38100" dir="2700000" algn="tl">
                    <a:srgbClr val="000000">
                      <a:alpha val="43137"/>
                    </a:srgbClr>
                  </a:outerShdw>
                </a:effectLst>
              </a:rPr>
              <a:t>كما بالشكل</a:t>
            </a:r>
            <a:endParaRPr lang="ar-EG" sz="32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7086600" cy="4495800"/>
          </a:xfrm>
        </p:spPr>
      </p:pic>
    </p:spTree>
    <p:extLst>
      <p:ext uri="{BB962C8B-B14F-4D97-AF65-F5344CB8AC3E}">
        <p14:creationId xmlns:p14="http://schemas.microsoft.com/office/powerpoint/2010/main" val="2473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EG" sz="3600" dirty="0">
                <a:latin typeface="Simplified Arabic" pitchFamily="18" charset="-78"/>
                <a:cs typeface="Simplified Arabic" pitchFamily="18" charset="-78"/>
              </a:rPr>
              <a:t>ثانياً: </a:t>
            </a:r>
            <a:r>
              <a:rPr lang="ar-SA" sz="3600" dirty="0" smtClean="0">
                <a:effectLst/>
                <a:latin typeface="Calibri"/>
                <a:ea typeface="Calibri"/>
              </a:rPr>
              <a:t>المرجحات التمهيدية</a:t>
            </a:r>
            <a:endParaRPr lang="ar-EG" sz="3600" dirty="0">
              <a:latin typeface="Simplified Arabic" pitchFamily="18" charset="-78"/>
              <a:cs typeface="Simplified Arabic" pitchFamily="18" charset="-78"/>
            </a:endParaRPr>
          </a:p>
        </p:txBody>
      </p:sp>
      <p:sp>
        <p:nvSpPr>
          <p:cNvPr id="2" name="Content Placeholder 1"/>
          <p:cNvSpPr>
            <a:spLocks noGrp="1"/>
          </p:cNvSpPr>
          <p:nvPr>
            <p:ph idx="1"/>
          </p:nvPr>
        </p:nvSpPr>
        <p:spPr/>
        <p:txBody>
          <a:bodyPr>
            <a:normAutofit fontScale="70000" lnSpcReduction="20000"/>
          </a:bodyPr>
          <a:lstStyle/>
          <a:p>
            <a:r>
              <a:rPr lang="ar-EG" dirty="0" smtClean="0"/>
              <a:t>المرجحات </a:t>
            </a:r>
            <a:r>
              <a:rPr lang="ar-EG" dirty="0"/>
              <a:t>الابتدائية للذراعين من الناحية البايوميكانيكية الهادفة تعد من الشروط والمتطلبات الواجبة للابتداء بمرحلة الدوران ولها تأثير نوعي على مراحل حركات أطاحة المطرقة التالية وتؤدى المرجحات من اجل جعل الجسم في وضع يستطيع بوساطته الابتداء بتعجيل المطرقة في إثناء هبوطها للأسفل والإمام من أعلى نقطة لها خلف الجسم ، وعند هبوط الأداة من أعلى نقطة تصل إليها في مجال دورانها الدائري يجب ان تكون الذراعان ممتدتين أو بانثناء قليل بالمرفقين ، للحصول على اكبر مدى للحركة وذلك عندما يكون المرفقان قد وصلا ارتفاع العينين إلى ارتفاع الرأس ، وعند سير الأداة نحو الأسفل والإمام تمتد الذراعان كلياً للقيام بالتعجيل المطلوب في هذه الحركة ، إما في المرجحة الابتدائية الثانية بالذراعين فيتم على اكبر مدى ممكن للحركة ويتم السعي وراء رفع سرعة حركة الأداة أكثر من السابق ، ويبقى الرأس باستقامة المحور الطولي للجسم في إثناء القيامْ ) مع – بالمرجحات الابتدائية بالذراعين، إما ميلان مجال الدوران الدائري للمرجحات الابتدائية فيبلغ بين ٣٥ – 38 درجة مع الأرض. أما الحوض فيتحرك فوق القدمين قاعدة الارتكاز ) في حركة جانبية افقية ، فعندما تكون المطرقة عند أعلى نقطة يتحرك الحوض الى اليمين ويصبح فوق القدم اليمنى – والعكس عندما تصل المطرقة عند أدنى نقطة لها يتحرك الحوض يساراً حتى يصبح فوق القدم اليسرى بدرجة كبيرة وبذلك ينتقل مركز ثقل الجسم من قدم لأخرى خلال المرجحات التمهيدية ، اما حركة القدمين محدودة الى حد ما وهي تتبع حركة المطرقة أيضاً ، أذ يرتفع كعب القدم اليمنى عند أنى نقطة</a:t>
            </a:r>
          </a:p>
        </p:txBody>
      </p:sp>
    </p:spTree>
    <p:extLst>
      <p:ext uri="{BB962C8B-B14F-4D97-AF65-F5344CB8AC3E}">
        <p14:creationId xmlns:p14="http://schemas.microsoft.com/office/powerpoint/2010/main" val="158611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ar-EG" sz="3200" dirty="0" smtClean="0">
                <a:latin typeface="Simplified Arabic" pitchFamily="18" charset="-78"/>
                <a:cs typeface="Simplified Arabic" pitchFamily="18" charset="-78"/>
              </a:rPr>
              <a:t>كما بالشكل الأتي</a:t>
            </a:r>
            <a:endParaRPr lang="ar-EG" sz="3200" dirty="0">
              <a:latin typeface="Simplified Arabic" pitchFamily="18" charset="-78"/>
              <a:cs typeface="Simplified Arabic" pitchFamily="18" charset="-78"/>
            </a:endParaRPr>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95400" y="1600201"/>
            <a:ext cx="6553200" cy="3434556"/>
          </a:xfrm>
          <a:prstGeom prst="rect">
            <a:avLst/>
          </a:prstGeom>
          <a:ln>
            <a:noFill/>
          </a:ln>
          <a:effectLst>
            <a:softEdge rad="112500"/>
          </a:effectLst>
        </p:spPr>
      </p:pic>
    </p:spTree>
    <p:extLst>
      <p:ext uri="{BB962C8B-B14F-4D97-AF65-F5344CB8AC3E}">
        <p14:creationId xmlns:p14="http://schemas.microsoft.com/office/powerpoint/2010/main" val="22577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ar-EG" sz="3600" dirty="0"/>
              <a:t>ثالثا </a:t>
            </a:r>
            <a:r>
              <a:rPr lang="ar-EG" sz="3600" dirty="0" smtClean="0"/>
              <a:t>:</a:t>
            </a:r>
            <a:r>
              <a:rPr lang="ar-SA" sz="3600" dirty="0">
                <a:effectLst/>
                <a:latin typeface="Calibri"/>
                <a:ea typeface="Calibri"/>
              </a:rPr>
              <a:t>الدورانات</a:t>
            </a:r>
            <a:endParaRPr lang="ar-EG" sz="3600" dirty="0"/>
          </a:p>
        </p:txBody>
      </p:sp>
      <p:sp>
        <p:nvSpPr>
          <p:cNvPr id="2" name="Content Placeholder 1"/>
          <p:cNvSpPr>
            <a:spLocks noGrp="1"/>
          </p:cNvSpPr>
          <p:nvPr>
            <p:ph idx="1"/>
          </p:nvPr>
        </p:nvSpPr>
        <p:spPr/>
        <p:txBody>
          <a:bodyPr>
            <a:normAutofit/>
          </a:bodyPr>
          <a:lstStyle/>
          <a:p>
            <a:r>
              <a:rPr lang="ar-EG" dirty="0"/>
              <a:t>إن السرعة الحركية لجزء من النظام وهو المطرقة التي تم توليدها جراء المرجحات الابتدائية للذراعين، يجب إن تنقل بشكل فاعل للنظام كاملاً الرامي والمطرقة ، ويجب على الرامي في إثناء مرحلة الانتقال للدوران بعد اجتياز رأس المطرقة أعلى نقطة لها في المجال الدائري بعد المرجحة الثانية بالذراعين ولأجل الانتقال الدقيق إلى الدورة الأولى يجب إن يربط الرامي حركة الانتهاء السريعة من وضع الالتواء بجسمه مع ما يأتي ١- دوران الرجل اليمنى باللحظة الصحيحة وبصورة فاعلة . ٢- نقل مركز ثقل الجسم بشكل واضح فوق الرجل اليسرى . ٣- خفض مركز ثقل الجسم بصورة متعمدة أكثر للأسفل.</a:t>
            </a:r>
          </a:p>
        </p:txBody>
      </p:sp>
    </p:spTree>
    <p:extLst>
      <p:ext uri="{BB962C8B-B14F-4D97-AF65-F5344CB8AC3E}">
        <p14:creationId xmlns:p14="http://schemas.microsoft.com/office/powerpoint/2010/main" val="51172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EG" sz="6000" dirty="0" smtClean="0"/>
              <a:t>تابع</a:t>
            </a:r>
            <a:r>
              <a:rPr lang="ar-EG" dirty="0" smtClean="0"/>
              <a:t> </a:t>
            </a:r>
            <a:endParaRPr lang="ar-EG" dirty="0"/>
          </a:p>
        </p:txBody>
      </p:sp>
      <p:sp>
        <p:nvSpPr>
          <p:cNvPr id="2" name="Content Placeholder 1"/>
          <p:cNvSpPr>
            <a:spLocks noGrp="1"/>
          </p:cNvSpPr>
          <p:nvPr>
            <p:ph idx="1"/>
          </p:nvPr>
        </p:nvSpPr>
        <p:spPr/>
        <p:txBody>
          <a:bodyPr>
            <a:normAutofit fontScale="77500" lnSpcReduction="20000"/>
          </a:bodyPr>
          <a:lstStyle/>
          <a:p>
            <a:r>
              <a:rPr lang="ar-EG" dirty="0"/>
              <a:t>تبدأ حركة الدوران في نهاية المرجحة الأخيرة وعندما يتحرر اللاعب بعد المرجحة من التقاطع العكسي الموجود بين محور الكتفين والحوض ، وينتقل مركز ثقل الجسم بعد ذلك إلى الرجل اليسرى وتسمى هنا رجل الارتكاز أو الدوران ، حيث تدور القدم اليسرى على الكعب باتجاه اليسار وترفع مقدمتها بعض الشيء ، فيدور على الجانب الخارجي لها حتى تصل القدم اليمنى إلى الأرض قبل هبوط كعب القدم اليسرى وتصبح القدمان متوازيتين ، إما القدم اليمنى فهي تدفع الأرض بعد ذلك وتدور أيضا باتجاه اليسار ، ثم تترك الأرض بعد ذلك عندما يتم دوران القدم اليسرى الى درجة 100 تقريباً ، وهنا تصل المطرقة إلى مستوى الكتفين خلف اللاعب في حين تدور القدم اليسرى على الجانب الخارجي للقدم تدور القدم اليمنى حول القدم اليسرى ، والجدير ذكره هنا أن حركات الدوران بالقدمين تتم في إثناء وجود انثناء بالركبتين . وتبدأ مرحلة وجود القدمين على الأرض مرة أخرى عندما تهبط القدم اليمنى على الأرض بسهولة ، وفي هذه المرحلة توجد المطرقة خلف اللاعب إذ يبدأ الدوران الثاني ، وفي هذه المرحلة توجد المطرقة خلف اللاعب إذ يبدأ الدوران الثاني ، وعادة يتم إطاحة المطرقة بعد أتمام ثلاث دورانات ، وعادة يتم الدوران على القدم اليسرى التي تنتقل من الدوران على الكعب إلى الدوران على المشط ليأخذ دوران القدم اليسرى تكرار العمل على الكعب والمشط</a:t>
            </a:r>
          </a:p>
        </p:txBody>
      </p:sp>
    </p:spTree>
    <p:extLst>
      <p:ext uri="{BB962C8B-B14F-4D97-AF65-F5344CB8AC3E}">
        <p14:creationId xmlns:p14="http://schemas.microsoft.com/office/powerpoint/2010/main" val="763741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TotalTime>
  <Words>1773</Words>
  <Application>Microsoft Office PowerPoint</Application>
  <PresentationFormat>On-screen Show (4:3)</PresentationFormat>
  <Paragraphs>85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إطاحة المطرقة  محاضرة رقم 3</vt:lpstr>
      <vt:lpstr>إطاحة المطرقة </vt:lpstr>
      <vt:lpstr>المراحل الفنية </vt:lpstr>
      <vt:lpstr>أولاًمرحلة : مسكه المطرقة وقفة الاستعداد .  </vt:lpstr>
      <vt:lpstr>كما بالشكل</vt:lpstr>
      <vt:lpstr>ثانياً: المرجحات التمهيدية</vt:lpstr>
      <vt:lpstr>كما بالشكل الأتي</vt:lpstr>
      <vt:lpstr>ثالثا :الدورانات</vt:lpstr>
      <vt:lpstr>تابع </vt:lpstr>
      <vt:lpstr>شكل الدورانات</vt:lpstr>
      <vt:lpstr>خامساً : إطاحةرابعاً: إطاحة المطرقةة:</vt:lpstr>
      <vt:lpstr>خامساً :حفظ الاتزان</vt:lpstr>
      <vt:lpstr> شكل المسابقة </vt:lpstr>
      <vt:lpstr>أثناء إطاحة المطرقة</vt:lpstr>
      <vt:lpstr>قانون المطرقة</vt:lpstr>
      <vt:lpstr>كما بالشكل </vt:lpstr>
      <vt:lpstr>تخضع المطرقة للمواصفات التالية </vt:lpstr>
      <vt:lpstr>كما بالشكل </vt:lpstr>
      <vt:lpstr> تابع </vt:lpstr>
      <vt:lpstr>قفص المطرقة </vt:lpstr>
      <vt:lpstr>قفص المطرقة</vt:lpstr>
      <vt:lpstr>دائرة الرمي (Throwing Circle) :  </vt:lpstr>
      <vt:lpstr>تابع </vt:lpstr>
      <vt:lpstr>يمثل دائرتين متداخلتين لرمي القرص والمطرقة رسم تخطيطي لدائرتي إطاحة المطرقة  وقذف القرص المتداخلتين  </vt:lpstr>
      <vt:lpstr>ملحوظة </vt:lpstr>
      <vt:lpstr>زاوية مقطع الرمي في المطرقة 34.92 درجة </vt:lpstr>
      <vt:lpstr>متى تحسب المحاولة فاشلة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ALANDLOUS</dc:creator>
  <cp:lastModifiedBy>pc1</cp:lastModifiedBy>
  <cp:revision>30</cp:revision>
  <dcterms:created xsi:type="dcterms:W3CDTF">2006-08-16T00:00:00Z</dcterms:created>
  <dcterms:modified xsi:type="dcterms:W3CDTF">2020-03-17T10:52:26Z</dcterms:modified>
</cp:coreProperties>
</file>